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56" r:id="rId5"/>
    <p:sldId id="260" r:id="rId6"/>
  </p:sldIdLst>
  <p:sldSz cx="9144000" cy="6858000" type="screen4x3"/>
  <p:notesSz cx="7099300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FFFF"/>
    <a:srgbClr val="FF3399"/>
    <a:srgbClr val="CCFF99"/>
    <a:srgbClr val="E6E1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2" autoAdjust="0"/>
    <p:restoredTop sz="94705" autoAdjust="0"/>
  </p:normalViewPr>
  <p:slideViewPr>
    <p:cSldViewPr>
      <p:cViewPr varScale="1">
        <p:scale>
          <a:sx n="128" d="100"/>
          <a:sy n="128" d="100"/>
        </p:scale>
        <p:origin x="182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039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387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120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114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4521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436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14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8456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5888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50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51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F3B0F-B5FE-4010-8394-18791FD22272}" type="datetimeFigureOut">
              <a:rPr lang="pl-PL" smtClean="0"/>
              <a:t>2025-11-28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B6257-4D90-4E49-9CA9-0B69BAC9C47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6112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U076-iqadU&amp;list=PL5aKaJfofOYcZy81_mmMbbg9mnfFR6DH0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www.youtube.com/playlist?list=PL5aKaJfofOYcZy81_mmMbbg9mnfFR6DH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pl/attachment/c3669c15-f63a-4030-9cc7-f4f6226d0f10" TargetMode="External"/><Relationship Id="rId5" Type="http://schemas.openxmlformats.org/officeDocument/2006/relationships/hyperlink" Target="https://www.gov.pl/web/gov/sprawdz-poprawnosc-danych-przestrzennych-oraz-metadanych" TargetMode="External"/><Relationship Id="rId4" Type="http://schemas.openxmlformats.org/officeDocument/2006/relationships/hyperlink" Target="https://aplikacje.gov.pl/app/gov_xml_validato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4C3070CE-003B-B631-1DCE-79B0D7479E21}"/>
              </a:ext>
            </a:extLst>
          </p:cNvPr>
          <p:cNvSpPr/>
          <p:nvPr/>
        </p:nvSpPr>
        <p:spPr>
          <a:xfrm>
            <a:off x="35496" y="4054544"/>
            <a:ext cx="9001000" cy="26644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E4FAC52-8B74-EC8F-0DF2-6B688D0BABEF}"/>
              </a:ext>
            </a:extLst>
          </p:cNvPr>
          <p:cNvSpPr/>
          <p:nvPr/>
        </p:nvSpPr>
        <p:spPr>
          <a:xfrm>
            <a:off x="35496" y="85398"/>
            <a:ext cx="9001000" cy="3185554"/>
          </a:xfrm>
          <a:prstGeom prst="rect">
            <a:avLst/>
          </a:prstGeom>
          <a:solidFill>
            <a:srgbClr val="E6E1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-653675" y="1057490"/>
            <a:ext cx="748883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u="sng" dirty="0"/>
              <a:t>Kolejny etap opracowywania planu ogólnego</a:t>
            </a:r>
            <a:endParaRPr lang="pl-PL" u="sng" dirty="0"/>
          </a:p>
          <a:p>
            <a:pPr algn="ctr"/>
            <a:r>
              <a:rPr lang="pl-PL" sz="1400" dirty="0"/>
              <a:t>Prace nad planem ogólnym nadal trwają.</a:t>
            </a:r>
          </a:p>
          <a:p>
            <a:pPr algn="ctr"/>
            <a:endParaRPr lang="pl-PL" sz="1400" dirty="0"/>
          </a:p>
          <a:p>
            <a:pPr algn="ctr"/>
            <a:r>
              <a:rPr lang="pl-PL" b="1" u="sng" dirty="0"/>
              <a:t>Obecnie został sporządzony projekt dokumentu, </a:t>
            </a:r>
          </a:p>
          <a:p>
            <a:pPr algn="ctr"/>
            <a:r>
              <a:rPr lang="pl-PL" sz="1400" dirty="0"/>
              <a:t>który teraz będzie przedstawiony do uzgodnienia i opiniowania przez </a:t>
            </a:r>
          </a:p>
          <a:p>
            <a:pPr algn="ctr"/>
            <a:r>
              <a:rPr lang="pl-PL" sz="1400" dirty="0"/>
              <a:t>instytucje zewnętrzne,  co wynika z ustawowy o planowaniu i zagospodarowaniu. </a:t>
            </a:r>
          </a:p>
          <a:p>
            <a:pPr algn="ctr"/>
            <a:endParaRPr lang="pl-PL" sz="1400" dirty="0"/>
          </a:p>
          <a:p>
            <a:pPr algn="ctr"/>
            <a:r>
              <a:rPr lang="pl-PL" sz="1400" dirty="0"/>
              <a:t>Jest to kolejny etap tego opracowania.</a:t>
            </a:r>
          </a:p>
          <a:p>
            <a:pPr algn="ctr"/>
            <a:endParaRPr lang="pl-PL" sz="1600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5F4E85D-91D4-B06D-AAED-A056AEF2CD84}"/>
              </a:ext>
            </a:extLst>
          </p:cNvPr>
          <p:cNvSpPr txBox="1"/>
          <p:nvPr/>
        </p:nvSpPr>
        <p:spPr>
          <a:xfrm>
            <a:off x="35496" y="4088472"/>
            <a:ext cx="9001000" cy="2497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4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Publikacja projektu planu ogólnego na stronie urzędowej BIP</a:t>
            </a:r>
            <a:r>
              <a:rPr lang="pl-PL" sz="1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tym etapie prac planistycznych jest momentem, w którym wszyscy mogą się zapoznać z jego treścią</a:t>
            </a:r>
            <a:r>
              <a:rPr lang="pl-PL" sz="14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1600" b="1" u="sng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ale nie jest to jeszcze etap na składanie do niego uwag.</a:t>
            </a:r>
            <a:endParaRPr lang="pl-PL" sz="1600" u="sng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Składanie uwag będzie możliwe dopiero podczas </a:t>
            </a:r>
            <a:r>
              <a:rPr lang="pl-PL" sz="14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konsultacji społecznych,</a:t>
            </a:r>
            <a:r>
              <a:rPr lang="pl-PL" sz="1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które odbędą się po zakończeniu etapu opiniowania i uzgadniania planu z instytucjami.</a:t>
            </a:r>
            <a:endParaRPr lang="pl-PL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Projekt planu może ulec znacznym zmianom w wyniku zgłoszonych uzgodnień i opinii. Poprawki wprowadzone na tym etapie prac </a:t>
            </a:r>
            <a:r>
              <a:rPr lang="pl-PL" sz="14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wpłyną również na sposób rozstrzygnięcia wniosków do projektu planu ogólnego, </a:t>
            </a:r>
            <a:r>
              <a:rPr lang="pl-PL" sz="1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które były zbierane na początku procesu opracowania tego dokumentu.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4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pl-PL" sz="1400" b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ykaz wniosków wraz z propozycją rozpatrzenia zostanie opublikowany, zgodnie z ustawową procedurą, tuż przed rozpoczęciem konsultacji społecznych.</a:t>
            </a:r>
            <a:endParaRPr lang="pl-PL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5D07DE26-B501-3B7E-BCA7-FD2ABB930ED3}"/>
              </a:ext>
            </a:extLst>
          </p:cNvPr>
          <p:cNvSpPr/>
          <p:nvPr/>
        </p:nvSpPr>
        <p:spPr>
          <a:xfrm>
            <a:off x="0" y="3304880"/>
            <a:ext cx="9001000" cy="6480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3200" dirty="0">
                <a:solidFill>
                  <a:prstClr val="black"/>
                </a:solidFill>
              </a:rPr>
              <a:t>      </a:t>
            </a:r>
            <a:r>
              <a:rPr lang="pl-PL" sz="3200" dirty="0">
                <a:solidFill>
                  <a:schemeClr val="bg1"/>
                </a:solidFill>
              </a:rPr>
              <a:t>PLAN OGÓNY GMINY DWIKOZY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E62B578-52A7-E934-C602-847E8A197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92987"/>
            <a:ext cx="1588378" cy="1853108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905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trzałka: zakrzywiona w lewo 35">
            <a:extLst>
              <a:ext uri="{FF2B5EF4-FFF2-40B4-BE49-F238E27FC236}">
                <a16:creationId xmlns:a16="http://schemas.microsoft.com/office/drawing/2014/main" id="{203287E8-FCFB-4D49-826D-4D4327C3FBBC}"/>
              </a:ext>
            </a:extLst>
          </p:cNvPr>
          <p:cNvSpPr/>
          <p:nvPr/>
        </p:nvSpPr>
        <p:spPr>
          <a:xfrm>
            <a:off x="8109241" y="3588934"/>
            <a:ext cx="925816" cy="1897466"/>
          </a:xfrm>
          <a:prstGeom prst="curvedLeftArrow">
            <a:avLst>
              <a:gd name="adj1" fmla="val 25000"/>
              <a:gd name="adj2" fmla="val 50000"/>
              <a:gd name="adj3" fmla="val 23457"/>
            </a:avLst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>
              <a:solidFill>
                <a:schemeClr val="tx1"/>
              </a:solidFill>
            </a:endParaRPr>
          </a:p>
        </p:txBody>
      </p:sp>
      <p:sp>
        <p:nvSpPr>
          <p:cNvPr id="35" name="Strzałka: w prawo z wcięciem 34">
            <a:extLst>
              <a:ext uri="{FF2B5EF4-FFF2-40B4-BE49-F238E27FC236}">
                <a16:creationId xmlns:a16="http://schemas.microsoft.com/office/drawing/2014/main" id="{F858B159-3A84-41B5-8522-501DF9DE9D5D}"/>
              </a:ext>
            </a:extLst>
          </p:cNvPr>
          <p:cNvSpPr/>
          <p:nvPr/>
        </p:nvSpPr>
        <p:spPr>
          <a:xfrm>
            <a:off x="306214" y="1773427"/>
            <a:ext cx="3532388" cy="581696"/>
          </a:xfrm>
          <a:prstGeom prst="notchedRight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BCB847A-7673-49F2-B497-EB9F74DE9F60}"/>
              </a:ext>
            </a:extLst>
          </p:cNvPr>
          <p:cNvSpPr/>
          <p:nvPr/>
        </p:nvSpPr>
        <p:spPr>
          <a:xfrm>
            <a:off x="118708" y="2543166"/>
            <a:ext cx="902198" cy="13289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Przystąpienie do sporządzenia planu ogólnego gminy 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5C0F369-3DAF-4E4B-B8F9-FB00B29DD71C}"/>
              </a:ext>
            </a:extLst>
          </p:cNvPr>
          <p:cNvSpPr/>
          <p:nvPr/>
        </p:nvSpPr>
        <p:spPr>
          <a:xfrm>
            <a:off x="1104080" y="2543165"/>
            <a:ext cx="815643" cy="13289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Formalne zbieranie wniosków od mieszkańców i instytucji 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1803A19-9E7D-451B-B733-BFE01A75E287}"/>
              </a:ext>
            </a:extLst>
          </p:cNvPr>
          <p:cNvSpPr/>
          <p:nvPr/>
        </p:nvSpPr>
        <p:spPr>
          <a:xfrm>
            <a:off x="1998627" y="2543165"/>
            <a:ext cx="833315" cy="13289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Prace projektowe, analiza wniosków, konsultacje wewnętrzne 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CABE0A21-692A-44BD-9068-4EDB52B920BC}"/>
              </a:ext>
            </a:extLst>
          </p:cNvPr>
          <p:cNvSpPr/>
          <p:nvPr/>
        </p:nvSpPr>
        <p:spPr>
          <a:xfrm>
            <a:off x="2981544" y="2543165"/>
            <a:ext cx="857064" cy="13289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Uzyskanie opinii i uzgodnień instytucji wskazanych w ustawie   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D7C9C9DD-5AFF-4A9C-8128-45ADB965BE84}"/>
              </a:ext>
            </a:extLst>
          </p:cNvPr>
          <p:cNvSpPr/>
          <p:nvPr/>
        </p:nvSpPr>
        <p:spPr>
          <a:xfrm>
            <a:off x="3881429" y="2543164"/>
            <a:ext cx="909455" cy="13289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Wprowadzanie zmian w wyniku zgłoszonych uzgodnień i opinii. 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F6E8BF81-AB88-4353-8C6D-1E548F209A97}"/>
              </a:ext>
            </a:extLst>
          </p:cNvPr>
          <p:cNvSpPr/>
          <p:nvPr/>
        </p:nvSpPr>
        <p:spPr>
          <a:xfrm>
            <a:off x="1248138" y="874766"/>
            <a:ext cx="6264696" cy="50013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pl-PL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Etapy prac nad planem ogólnym 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6C957D91-8DAE-4056-B89E-FE4E2927B939}"/>
              </a:ext>
            </a:extLst>
          </p:cNvPr>
          <p:cNvSpPr/>
          <p:nvPr/>
        </p:nvSpPr>
        <p:spPr>
          <a:xfrm>
            <a:off x="4920944" y="2543164"/>
            <a:ext cx="798584" cy="13289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Wykaz wniosków wraz 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z propozycją ich rozpatrzenia 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D698D673-1963-4978-AE4A-6AE073C4A879}"/>
              </a:ext>
            </a:extLst>
          </p:cNvPr>
          <p:cNvSpPr/>
          <p:nvPr/>
        </p:nvSpPr>
        <p:spPr>
          <a:xfrm>
            <a:off x="5786308" y="2537936"/>
            <a:ext cx="731632" cy="13289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Konsultacje społeczne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7EBB6989-1316-48D4-A2DA-446A7A18A220}"/>
              </a:ext>
            </a:extLst>
          </p:cNvPr>
          <p:cNvSpPr/>
          <p:nvPr/>
        </p:nvSpPr>
        <p:spPr>
          <a:xfrm>
            <a:off x="7587309" y="2543199"/>
            <a:ext cx="731633" cy="1328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Ponowienie w niezbędnym zakresie czynności 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86AE12AB-EF4E-45FD-8B80-DA657A926A0E}"/>
              </a:ext>
            </a:extLst>
          </p:cNvPr>
          <p:cNvSpPr/>
          <p:nvPr/>
        </p:nvSpPr>
        <p:spPr>
          <a:xfrm>
            <a:off x="6959072" y="4748344"/>
            <a:ext cx="1107348" cy="967191"/>
          </a:xfrm>
          <a:prstGeom prst="rec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dirty="0">
                <a:solidFill>
                  <a:srgbClr val="002060"/>
                </a:solidFill>
              </a:rPr>
              <a:t>Przedstawienie radzie gminy  projektu do uchwalenia </a:t>
            </a:r>
          </a:p>
        </p:txBody>
      </p: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BFC61457-DE6B-4023-BE1A-303888D5B346}"/>
              </a:ext>
            </a:extLst>
          </p:cNvPr>
          <p:cNvCxnSpPr>
            <a:cxnSpLocks/>
          </p:cNvCxnSpPr>
          <p:nvPr/>
        </p:nvCxnSpPr>
        <p:spPr>
          <a:xfrm>
            <a:off x="2907506" y="2357436"/>
            <a:ext cx="0" cy="171450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4444EBB7-A9B8-442B-AE22-67453A3D8158}"/>
              </a:ext>
            </a:extLst>
          </p:cNvPr>
          <p:cNvCxnSpPr>
            <a:cxnSpLocks/>
          </p:cNvCxnSpPr>
          <p:nvPr/>
        </p:nvCxnSpPr>
        <p:spPr>
          <a:xfrm>
            <a:off x="7512255" y="2357435"/>
            <a:ext cx="0" cy="1714503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3409B9EF-E760-442D-9E92-1D1A55566CA9}"/>
              </a:ext>
            </a:extLst>
          </p:cNvPr>
          <p:cNvCxnSpPr>
            <a:cxnSpLocks/>
          </p:cNvCxnSpPr>
          <p:nvPr/>
        </p:nvCxnSpPr>
        <p:spPr>
          <a:xfrm>
            <a:off x="4860032" y="2379613"/>
            <a:ext cx="0" cy="171450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ostokąt 22">
            <a:extLst>
              <a:ext uri="{FF2B5EF4-FFF2-40B4-BE49-F238E27FC236}">
                <a16:creationId xmlns:a16="http://schemas.microsoft.com/office/drawing/2014/main" id="{00D88A30-B098-4B2D-B477-D0B11A5D03F1}"/>
              </a:ext>
            </a:extLst>
          </p:cNvPr>
          <p:cNvSpPr/>
          <p:nvPr/>
        </p:nvSpPr>
        <p:spPr>
          <a:xfrm>
            <a:off x="6579024" y="2543165"/>
            <a:ext cx="858084" cy="13289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Wprowadzenie zmian 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w wyniku konsultacji 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E6107DEC-077E-4F75-B761-125B40EB9319}"/>
              </a:ext>
            </a:extLst>
          </p:cNvPr>
          <p:cNvSpPr/>
          <p:nvPr/>
        </p:nvSpPr>
        <p:spPr>
          <a:xfrm>
            <a:off x="2376592" y="4035641"/>
            <a:ext cx="1061830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pl-PL" sz="9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Publikacja projektu </a:t>
            </a:r>
          </a:p>
          <a:p>
            <a:pPr algn="ctr"/>
            <a:r>
              <a:rPr lang="pl-PL" sz="9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planu na BIP nr 1</a:t>
            </a: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DA780E0E-53F3-4540-8304-2A2802D440E6}"/>
              </a:ext>
            </a:extLst>
          </p:cNvPr>
          <p:cNvSpPr/>
          <p:nvPr/>
        </p:nvSpPr>
        <p:spPr>
          <a:xfrm>
            <a:off x="4354049" y="4046069"/>
            <a:ext cx="1036181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pl-PL" sz="9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Publikacja projektu</a:t>
            </a:r>
          </a:p>
          <a:p>
            <a:pPr algn="ctr"/>
            <a:r>
              <a:rPr lang="pl-PL" sz="9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planu na BIP nr 2</a:t>
            </a:r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id="{D94F9189-9B92-466D-ABDF-C55E14FB80B9}"/>
              </a:ext>
            </a:extLst>
          </p:cNvPr>
          <p:cNvSpPr/>
          <p:nvPr/>
        </p:nvSpPr>
        <p:spPr>
          <a:xfrm>
            <a:off x="6957060" y="4035641"/>
            <a:ext cx="1036181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pl-PL" sz="9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Publikacja projektu</a:t>
            </a:r>
          </a:p>
          <a:p>
            <a:pPr algn="ctr"/>
            <a:r>
              <a:rPr lang="pl-PL" sz="9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planu na BIP nr 3</a:t>
            </a:r>
          </a:p>
        </p:txBody>
      </p:sp>
      <p:sp>
        <p:nvSpPr>
          <p:cNvPr id="31" name="Strzałka: w dół 30">
            <a:extLst>
              <a:ext uri="{FF2B5EF4-FFF2-40B4-BE49-F238E27FC236}">
                <a16:creationId xmlns:a16="http://schemas.microsoft.com/office/drawing/2014/main" id="{B1093056-F3FE-4A25-8E6B-8E0B8C60DCFB}"/>
              </a:ext>
            </a:extLst>
          </p:cNvPr>
          <p:cNvSpPr/>
          <p:nvPr/>
        </p:nvSpPr>
        <p:spPr>
          <a:xfrm rot="16200000">
            <a:off x="3123121" y="1664124"/>
            <a:ext cx="614360" cy="816617"/>
          </a:xfrm>
          <a:prstGeom prst="downArrow">
            <a:avLst/>
          </a:prstGeom>
          <a:solidFill>
            <a:srgbClr val="FFFF99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 dirty="0"/>
          </a:p>
        </p:txBody>
      </p:sp>
      <p:sp>
        <p:nvSpPr>
          <p:cNvPr id="32" name="Prostokąt 31">
            <a:extLst>
              <a:ext uri="{FF2B5EF4-FFF2-40B4-BE49-F238E27FC236}">
                <a16:creationId xmlns:a16="http://schemas.microsoft.com/office/drawing/2014/main" id="{2A625EA1-084C-4B6A-99F6-F6CDC7931B5A}"/>
              </a:ext>
            </a:extLst>
          </p:cNvPr>
          <p:cNvSpPr/>
          <p:nvPr/>
        </p:nvSpPr>
        <p:spPr>
          <a:xfrm>
            <a:off x="2997807" y="1963181"/>
            <a:ext cx="733214" cy="2077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pl-PL" sz="9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Obecny etap</a:t>
            </a:r>
          </a:p>
        </p:txBody>
      </p:sp>
      <p:sp>
        <p:nvSpPr>
          <p:cNvPr id="34" name="Strzałka: w prawo z wcięciem 33">
            <a:extLst>
              <a:ext uri="{FF2B5EF4-FFF2-40B4-BE49-F238E27FC236}">
                <a16:creationId xmlns:a16="http://schemas.microsoft.com/office/drawing/2014/main" id="{24FC2DD6-13C1-45C1-8A8B-93AFB7AA86C7}"/>
              </a:ext>
            </a:extLst>
          </p:cNvPr>
          <p:cNvSpPr/>
          <p:nvPr/>
        </p:nvSpPr>
        <p:spPr>
          <a:xfrm>
            <a:off x="3838609" y="1765252"/>
            <a:ext cx="4265786" cy="581696"/>
          </a:xfrm>
          <a:prstGeom prst="notched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5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8259C77C-A47D-F8B3-0AB6-9DD2FB708EED}"/>
              </a:ext>
            </a:extLst>
          </p:cNvPr>
          <p:cNvSpPr/>
          <p:nvPr/>
        </p:nvSpPr>
        <p:spPr>
          <a:xfrm>
            <a:off x="71500" y="6105928"/>
            <a:ext cx="9001000" cy="6480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3200" dirty="0">
                <a:solidFill>
                  <a:prstClr val="black"/>
                </a:solidFill>
              </a:rPr>
              <a:t> </a:t>
            </a:r>
            <a:r>
              <a:rPr lang="pl-PL" sz="3200" dirty="0">
                <a:solidFill>
                  <a:schemeClr val="bg1"/>
                </a:solidFill>
              </a:rPr>
              <a:t>PLAN OGÓNY GMINY DWIKOZY 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8EBECD5B-E8DA-9295-DD9E-35F062E69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52" y="241739"/>
            <a:ext cx="796290" cy="92900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835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53DD7B56-4705-3C0F-5B52-DBF170858530}"/>
              </a:ext>
            </a:extLst>
          </p:cNvPr>
          <p:cNvSpPr/>
          <p:nvPr/>
        </p:nvSpPr>
        <p:spPr>
          <a:xfrm>
            <a:off x="142562" y="603328"/>
            <a:ext cx="9001000" cy="58500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382ED87-063C-522B-CDE8-AA164511EB8E}"/>
              </a:ext>
            </a:extLst>
          </p:cNvPr>
          <p:cNvSpPr txBox="1"/>
          <p:nvPr/>
        </p:nvSpPr>
        <p:spPr>
          <a:xfrm>
            <a:off x="-36512" y="908720"/>
            <a:ext cx="9016095" cy="5345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l-PL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Jak zapoznać się z projektem planu ogólnego?</a:t>
            </a:r>
          </a:p>
          <a:p>
            <a:pPr algn="ctr">
              <a:buNone/>
            </a:pPr>
            <a:endParaRPr lang="pl-PL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Plan ogólny ma formę bazy danych przestrzennych do wyświetlania w formie elektronicznej (plik w formacie GML). </a:t>
            </a:r>
          </a:p>
          <a:p>
            <a:pPr algn="ctr">
              <a:buNone/>
            </a:pP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Nie ma tu tradycyjnej mapy ani też tekstu.</a:t>
            </a:r>
          </a:p>
          <a:p>
            <a:pPr algn="ctr">
              <a:buNone/>
            </a:pPr>
            <a:endParaRPr lang="pl-PL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Aby się z nim zapoznać, można skorzystać np. z internetowej przeglądarki danych planistycznych,</a:t>
            </a:r>
          </a:p>
          <a:p>
            <a:pPr algn="ctr">
              <a:buNone/>
            </a:pP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stworzonej przez Ministerstwo Rozwoju i Technologii.</a:t>
            </a:r>
          </a:p>
          <a:p>
            <a:pPr algn="ctr">
              <a:buNone/>
            </a:pPr>
            <a:endParaRPr lang="pl-PL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Filmy, jak korzystać z Przeglądarki danych planistycznych znajdziesz na kanale </a:t>
            </a:r>
            <a:r>
              <a:rPr lang="pl-PL" sz="1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YouTube Ministerstwa</a:t>
            </a: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https://www.youtube.com/watch?v=WU076-iqadU&amp;list=PL5aKaJfofOYcZy81_mmMbbg9mnfFR6DH0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pl-PL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tym celu:</a:t>
            </a:r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l-PL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pobierz projekt planu ogólnego (plik GML) z sekcji „Pliki do pobrania” u dołu tej strony,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l-PL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wejdź na rządową stronę </a:t>
            </a:r>
            <a:r>
              <a:rPr lang="pl-PL" sz="1200" dirty="0">
                <a:hlinkClick r:id="rId4"/>
              </a:rPr>
              <a:t>https://aplikacje.gov.pl/app/gov_xml_validator/</a:t>
            </a:r>
            <a:endParaRPr lang="pl-PL" sz="1200" dirty="0"/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l-PL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kliknij w pole „Dodaj plik” i wczytaj pobrany plik GML,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l-PL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kliknij przycisk „Sprawdź plik” – po sprawdzeniu pliku wyświetli się projekt planu ogólnego.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07000"/>
              </a:lnSpc>
              <a:spcAft>
                <a:spcPts val="800"/>
              </a:spcAft>
              <a:buNone/>
            </a:pPr>
            <a:endParaRPr lang="pl-PL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Pozostałe informacja na temat obsługi przeglądarki danych planistycznych można znaleźć w </a:t>
            </a:r>
            <a:r>
              <a:rPr lang="pl-PL" sz="1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rządowym Serwisie Rzeczypospolitej Polskiej</a:t>
            </a:r>
            <a:r>
              <a:rPr lang="pl-PL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https://www.gov.pl/web/gov/sprawdz-poprawnosc-danych-przestrzennych-oraz-metadanych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oraz w </a:t>
            </a:r>
            <a:r>
              <a:rPr lang="pl-PL" sz="1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broszurze edukacyjnej</a:t>
            </a:r>
            <a:r>
              <a:rPr lang="pl-PL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przygotowanej przez Ministerstwo Rozwoju i Technologii: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2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https://www.gov.pl/attachment/c3669c15-f63a-4030-9cc7-f4f6226d0f10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0DC7AE54-92A6-475B-A5C4-0BB33D563F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5553"/>
            <a:ext cx="796290" cy="92900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7735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35496" y="255882"/>
            <a:ext cx="9001000" cy="6197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685800" y="260648"/>
            <a:ext cx="7772400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3200" dirty="0"/>
          </a:p>
        </p:txBody>
      </p:sp>
      <p:sp>
        <p:nvSpPr>
          <p:cNvPr id="12" name="Symbol zastępczy zawartości 2"/>
          <p:cNvSpPr txBox="1">
            <a:spLocks/>
          </p:cNvSpPr>
          <p:nvPr/>
        </p:nvSpPr>
        <p:spPr>
          <a:xfrm>
            <a:off x="35496" y="4297862"/>
            <a:ext cx="8602919" cy="2304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F9532E9F-2DE9-3C1B-1341-80A3914C9460}"/>
              </a:ext>
            </a:extLst>
          </p:cNvPr>
          <p:cNvSpPr txBox="1"/>
          <p:nvPr/>
        </p:nvSpPr>
        <p:spPr>
          <a:xfrm>
            <a:off x="-36512" y="1556792"/>
            <a:ext cx="9001000" cy="2983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 zawiera plan?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 ogólny to dokument, który określi przestrzenny rozwój gminy na kolejne lata i zastąpi on obowiązujące studium uwarunkowań i kierunków zagospodarowania przestrzennego.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 ogólny wskazuje podział gminy na strefy planistyczne, czyli wydzielenia, określające możliwe funkcje i parametry zagospodarowania poszczególnych obszarów. Ustala również obszary uzupełnienia zabudowy, czyli obszary, na których będzie możliwe ubieganie się o ustalenie warunków zabudowy w przypadku braku planu miejscowego. Gminy, nie mogą w sposób dowolny kształtować ustaleń planu ogólnego. Jego przygotowanie opiera się o szczegółowe wytyczne i normy określone w ustawie oraz rozporządzeniach.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084F646-40F1-219F-5413-B5E053DFA5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05238"/>
            <a:ext cx="796290" cy="92900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4325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Reut\Pictures\PLAN OGÓLNY\Poświętne\2. prezentacja\rozporządzenie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7" t="2810" r="7378" b="2149"/>
          <a:stretch>
            <a:fillRect/>
          </a:stretch>
        </p:blipFill>
        <p:spPr bwMode="auto">
          <a:xfrm rot="5400000">
            <a:off x="1796585" y="-671842"/>
            <a:ext cx="5560385" cy="915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C537B3CF-AF94-63E3-C70A-86003915D195}"/>
              </a:ext>
            </a:extLst>
          </p:cNvPr>
          <p:cNvSpPr txBox="1"/>
          <p:nvPr/>
        </p:nvSpPr>
        <p:spPr>
          <a:xfrm>
            <a:off x="1475656" y="485102"/>
            <a:ext cx="648072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Strefy planistyczne, wskazywane w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projekcie POG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66974AE-4581-E197-3761-A3B62B2276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67" y="207637"/>
            <a:ext cx="796290" cy="92900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335299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593</Words>
  <Application>Microsoft Office PowerPoint</Application>
  <PresentationFormat>Pokaz na ekranie (4:3)</PresentationFormat>
  <Paragraphs>59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INSTRUKCJA SKŁADANIA WNIOSKÓW DO PROJEKTU PLANU OGÓLNEGO</dc:title>
  <dc:creator>kasia</dc:creator>
  <cp:lastModifiedBy>UG Dwikozy</cp:lastModifiedBy>
  <cp:revision>42</cp:revision>
  <cp:lastPrinted>2025-01-12T22:09:24Z</cp:lastPrinted>
  <dcterms:created xsi:type="dcterms:W3CDTF">2024-11-22T21:30:21Z</dcterms:created>
  <dcterms:modified xsi:type="dcterms:W3CDTF">2025-11-28T13:41:59Z</dcterms:modified>
</cp:coreProperties>
</file>